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7" r:id="rId3"/>
    <p:sldId id="276" r:id="rId4"/>
    <p:sldId id="275" r:id="rId5"/>
    <p:sldId id="272"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06"/>
    <p:restoredTop sz="79456"/>
  </p:normalViewPr>
  <p:slideViewPr>
    <p:cSldViewPr snapToGrid="0" snapToObjects="1">
      <p:cViewPr varScale="1">
        <p:scale>
          <a:sx n="100" d="100"/>
          <a:sy n="100" d="100"/>
        </p:scale>
        <p:origin x="59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EA57CE-70D1-9942-A565-423C8E949646}" type="datetimeFigureOut">
              <a:rPr lang="en-US" smtClean="0"/>
              <a:t>6/24/19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F02CBA-CBAB-0344-AD71-5AF57F165650}" type="slidenum">
              <a:rPr lang="en-US" smtClean="0"/>
              <a:t>‹#›</a:t>
            </a:fld>
            <a:endParaRPr lang="en-US"/>
          </a:p>
        </p:txBody>
      </p:sp>
    </p:spTree>
    <p:extLst>
      <p:ext uri="{BB962C8B-B14F-4D97-AF65-F5344CB8AC3E}">
        <p14:creationId xmlns:p14="http://schemas.microsoft.com/office/powerpoint/2010/main" val="3565269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My name is Chris Hawkins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 am a Partner Engineer at Facebook</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 work with developers to bring their games to the Instant Games platform</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I’m mostly here to listen and learn, but it’s great to be kicking off today — hopefully I can help set some high level context, and after me we’ll hear more context from some of the developers themselves</a:t>
            </a:r>
          </a:p>
        </p:txBody>
      </p:sp>
      <p:sp>
        <p:nvSpPr>
          <p:cNvPr id="4" name="Slide Number Placeholder 3"/>
          <p:cNvSpPr>
            <a:spLocks noGrp="1"/>
          </p:cNvSpPr>
          <p:nvPr>
            <p:ph type="sldNum" sz="quarter" idx="5"/>
          </p:nvPr>
        </p:nvSpPr>
        <p:spPr/>
        <p:txBody>
          <a:bodyPr/>
          <a:lstStyle/>
          <a:p>
            <a:fld id="{BAF02CBA-CBAB-0344-AD71-5AF57F165650}" type="slidenum">
              <a:rPr lang="en-US" smtClean="0"/>
              <a:t>1</a:t>
            </a:fld>
            <a:endParaRPr lang="en-US"/>
          </a:p>
        </p:txBody>
      </p:sp>
    </p:spTree>
    <p:extLst>
      <p:ext uri="{BB962C8B-B14F-4D97-AF65-F5344CB8AC3E}">
        <p14:creationId xmlns:p14="http://schemas.microsoft.com/office/powerpoint/2010/main" val="3165477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If you’re not familiar with Instant Games, Instant Games is an HTML5 gaming platform embedded in the Facebook app</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Instant Games are HTML5 applications that communicate to the Facebook native app using message passing</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All game logic, rendering and audio is in a regular </a:t>
            </a:r>
            <a:r>
              <a:rPr lang="en-US" dirty="0" err="1"/>
              <a:t>webview</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Message passing is used for anything involving user authentication, showing ads, payments and some platform </a:t>
            </a:r>
            <a:r>
              <a:rPr lang="en-US" dirty="0" err="1"/>
              <a:t>Uis</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model gives us the versatility of HTML5 content, but with a platform level understanding of semantics that enable us to infer (for example) when a session has ended</a:t>
            </a:r>
          </a:p>
        </p:txBody>
      </p:sp>
      <p:sp>
        <p:nvSpPr>
          <p:cNvPr id="4" name="Slide Number Placeholder 3"/>
          <p:cNvSpPr>
            <a:spLocks noGrp="1"/>
          </p:cNvSpPr>
          <p:nvPr>
            <p:ph type="sldNum" sz="quarter" idx="5"/>
          </p:nvPr>
        </p:nvSpPr>
        <p:spPr/>
        <p:txBody>
          <a:bodyPr/>
          <a:lstStyle/>
          <a:p>
            <a:fld id="{BAF02CBA-CBAB-0344-AD71-5AF57F165650}" type="slidenum">
              <a:rPr lang="en-US" smtClean="0"/>
              <a:t>2</a:t>
            </a:fld>
            <a:endParaRPr lang="en-US"/>
          </a:p>
        </p:txBody>
      </p:sp>
    </p:spTree>
    <p:extLst>
      <p:ext uri="{BB962C8B-B14F-4D97-AF65-F5344CB8AC3E}">
        <p14:creationId xmlns:p14="http://schemas.microsoft.com/office/powerpoint/2010/main" val="547705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 our platform there are problems that we want to tackle, like monetization for Instant Game developers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We also want to build compelling social features, so that gamers can play together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And we want to ensure platform trust, so that we’re seen as a high quality and trustworthy library of gaming content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But what I’d like to talk about today are some of the areas where we need help:</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[CLICK]</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Specifically, building high fidelity games in HTML5 is harder than native. The tools are not yet as good, and the technology is hampered (often for good reasons, like safety and security).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Battery life, crashes and performance are all key concerns, as are IP issues, as the web makes it easy to lift content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Note that Instant Games is a predominately mobile platform, so my comments are largely filtered through that </a:t>
            </a:r>
            <a:r>
              <a:rPr lang="en-US" dirty="0" err="1"/>
              <a:t>lense</a:t>
            </a:r>
            <a:endParaRPr lang="en-US" dirty="0"/>
          </a:p>
        </p:txBody>
      </p:sp>
      <p:sp>
        <p:nvSpPr>
          <p:cNvPr id="4" name="Slide Number Placeholder 3"/>
          <p:cNvSpPr>
            <a:spLocks noGrp="1"/>
          </p:cNvSpPr>
          <p:nvPr>
            <p:ph type="sldNum" sz="quarter" idx="5"/>
          </p:nvPr>
        </p:nvSpPr>
        <p:spPr/>
        <p:txBody>
          <a:bodyPr/>
          <a:lstStyle/>
          <a:p>
            <a:fld id="{BAF02CBA-CBAB-0344-AD71-5AF57F165650}" type="slidenum">
              <a:rPr lang="en-US" smtClean="0"/>
              <a:t>3</a:t>
            </a:fld>
            <a:endParaRPr lang="en-US"/>
          </a:p>
        </p:txBody>
      </p:sp>
    </p:spTree>
    <p:extLst>
      <p:ext uri="{BB962C8B-B14F-4D97-AF65-F5344CB8AC3E}">
        <p14:creationId xmlns:p14="http://schemas.microsoft.com/office/powerpoint/2010/main" val="2670558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One of the challenges that we’ve specifically discussed with developers is the challenge of adapting games to lower-end devices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Whether for connection reasons or memory reasons, it’s often desirable to load lower quality assets, and it would be great to know when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Instant Games causes a statistically significant increase in crashes in the Facebook app, and many of these come from the </a:t>
            </a:r>
            <a:r>
              <a:rPr lang="en-US" dirty="0" err="1"/>
              <a:t>webview</a:t>
            </a:r>
            <a:r>
              <a:rPr lang="en-US" dirty="0"/>
              <a:t> implementation or out of memory errors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[CLICK]</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As a mobile platform embedded in an app, we rely pretty extensively on </a:t>
            </a:r>
            <a:r>
              <a:rPr lang="en-US" dirty="0" err="1"/>
              <a:t>webviews</a:t>
            </a:r>
            <a:r>
              <a:rPr lang="en-US" dirty="0"/>
              <a:t>, but they aren’t as good as a browser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There are specific areas where </a:t>
            </a:r>
            <a:r>
              <a:rPr lang="en-US" dirty="0" err="1"/>
              <a:t>webviews</a:t>
            </a:r>
            <a:r>
              <a:rPr lang="en-US" dirty="0"/>
              <a:t> are not at parity with the system browser, including web workers (which we would love to enable to our developer community) and APIs that enable new types of gameplay, such as </a:t>
            </a:r>
            <a:r>
              <a:rPr lang="en-US" dirty="0" err="1"/>
              <a:t>getUserMedia</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[CLICK]</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openness of the web also makes it easy to copy, and we frequently see entire HTML5 games from our platform downloaded and cloned, tweaked slightly and re-uploaded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Getting to zero theft of assets is a fool’s errand — at a minimum there will always be screenshots — but it would be great to explore what can be done here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[CLICK]</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We know from our data that users frequently churn from games while they’re loading, and it would be great to get smarter about when game assets are loaded and how they’re cached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[CLICK]</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Finally, Web Assembly is a really promising technology we’re super excited about, but as we’ll no-doubt hear from many </a:t>
            </a:r>
            <a:r>
              <a:rPr lang="en-US" dirty="0" err="1"/>
              <a:t>devs</a:t>
            </a:r>
            <a:r>
              <a:rPr lang="en-US" dirty="0"/>
              <a:t> today, it’s hard to debug</a:t>
            </a:r>
          </a:p>
        </p:txBody>
      </p:sp>
      <p:sp>
        <p:nvSpPr>
          <p:cNvPr id="4" name="Slide Number Placeholder 3"/>
          <p:cNvSpPr>
            <a:spLocks noGrp="1"/>
          </p:cNvSpPr>
          <p:nvPr>
            <p:ph type="sldNum" sz="quarter" idx="5"/>
          </p:nvPr>
        </p:nvSpPr>
        <p:spPr/>
        <p:txBody>
          <a:bodyPr/>
          <a:lstStyle/>
          <a:p>
            <a:fld id="{BAF02CBA-CBAB-0344-AD71-5AF57F165650}" type="slidenum">
              <a:rPr lang="en-US" smtClean="0"/>
              <a:t>4</a:t>
            </a:fld>
            <a:endParaRPr lang="en-US"/>
          </a:p>
        </p:txBody>
      </p:sp>
    </p:spTree>
    <p:extLst>
      <p:ext uri="{BB962C8B-B14F-4D97-AF65-F5344CB8AC3E}">
        <p14:creationId xmlns:p14="http://schemas.microsoft.com/office/powerpoint/2010/main" val="2616881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Thanks for listening to this short presentation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I’m happy to take any questions you have about the platform, or any experiments we’ve run, just come find me over the course of the workshop, or email me at this email address</a:t>
            </a:r>
          </a:p>
        </p:txBody>
      </p:sp>
      <p:sp>
        <p:nvSpPr>
          <p:cNvPr id="4" name="Slide Number Placeholder 3"/>
          <p:cNvSpPr>
            <a:spLocks noGrp="1"/>
          </p:cNvSpPr>
          <p:nvPr>
            <p:ph type="sldNum" sz="quarter" idx="5"/>
          </p:nvPr>
        </p:nvSpPr>
        <p:spPr/>
        <p:txBody>
          <a:bodyPr/>
          <a:lstStyle/>
          <a:p>
            <a:fld id="{BAF02CBA-CBAB-0344-AD71-5AF57F165650}" type="slidenum">
              <a:rPr lang="en-US" smtClean="0"/>
              <a:t>5</a:t>
            </a:fld>
            <a:endParaRPr lang="en-US"/>
          </a:p>
        </p:txBody>
      </p:sp>
    </p:spTree>
    <p:extLst>
      <p:ext uri="{BB962C8B-B14F-4D97-AF65-F5344CB8AC3E}">
        <p14:creationId xmlns:p14="http://schemas.microsoft.com/office/powerpoint/2010/main" val="4129208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4876B-4B61-6D46-AF4D-D922D5469C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B776EA4-EC45-D24C-AF40-6261F5A5A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48FE59-0AE9-8C46-92D0-20D3064602BB}"/>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5" name="Footer Placeholder 4">
            <a:extLst>
              <a:ext uri="{FF2B5EF4-FFF2-40B4-BE49-F238E27FC236}">
                <a16:creationId xmlns:a16="http://schemas.microsoft.com/office/drawing/2014/main" id="{1580FDD4-74B9-324E-810A-9A1764A711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74C994-7491-2A4F-9F08-5F17E2640E68}"/>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2074481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43B0E-F82E-1245-91BD-C06131E85D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7A1639-3667-B046-B29D-03F9DC0AE3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741A6A-6F7A-E64A-8E4A-E33586A4A29B}"/>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5" name="Footer Placeholder 4">
            <a:extLst>
              <a:ext uri="{FF2B5EF4-FFF2-40B4-BE49-F238E27FC236}">
                <a16:creationId xmlns:a16="http://schemas.microsoft.com/office/drawing/2014/main" id="{A0FB7CD5-A502-0B40-981E-26700B83F5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1D708F-C3A0-5F42-84FA-C3FE30553E10}"/>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2428442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AC20C0-AFCD-EB4A-9AE7-96B60F953FE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453FE0-6F33-A647-94DF-319344F1660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8A76BB-6D23-E840-8C06-E0C77D120769}"/>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5" name="Footer Placeholder 4">
            <a:extLst>
              <a:ext uri="{FF2B5EF4-FFF2-40B4-BE49-F238E27FC236}">
                <a16:creationId xmlns:a16="http://schemas.microsoft.com/office/drawing/2014/main" id="{074D6FBA-2D86-264F-9CD0-206078BDD4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0F905A-23F5-5D4D-BA38-9EDCE304F0F3}"/>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185242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8BE07-EC9D-C64A-A53B-549BBD6092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D4114A-A27C-E74D-BB8C-790B31942F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998B45-842C-8448-B4E4-131079EE0C91}"/>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5" name="Footer Placeholder 4">
            <a:extLst>
              <a:ext uri="{FF2B5EF4-FFF2-40B4-BE49-F238E27FC236}">
                <a16:creationId xmlns:a16="http://schemas.microsoft.com/office/drawing/2014/main" id="{7650F063-99FD-2E4E-8815-BE517D3C18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6F0D0E-A340-F64E-AEA5-86AFDC371B5E}"/>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1136130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9FC8-A126-D24D-B29A-01B8F9F7AFA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E77B254-43BB-7746-AC29-71AA923FF5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AFE56F-63F0-9146-A1C9-6DB5F14111D4}"/>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5" name="Footer Placeholder 4">
            <a:extLst>
              <a:ext uri="{FF2B5EF4-FFF2-40B4-BE49-F238E27FC236}">
                <a16:creationId xmlns:a16="http://schemas.microsoft.com/office/drawing/2014/main" id="{9B98B167-564B-8F47-A238-67D598654E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CACCEA-6CE2-9848-ADB7-C0A5176FF1A2}"/>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153843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6D6C2-601A-944D-88C9-1B00E1B9BA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C8B787-4345-8541-A358-B2293B4EBB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7FA8A8-155A-5141-94C8-92C9AA9666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0706B9-C76F-EF4F-8AE9-90D8EF6700B4}"/>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6" name="Footer Placeholder 5">
            <a:extLst>
              <a:ext uri="{FF2B5EF4-FFF2-40B4-BE49-F238E27FC236}">
                <a16:creationId xmlns:a16="http://schemas.microsoft.com/office/drawing/2014/main" id="{BEBDE5ED-0BD5-B849-96F7-8C34754493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A7296F-6F75-AE44-BE9F-F0C5E2B23728}"/>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1410936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FF0C1-F91A-8244-9914-D324AA5B2C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5C0A8A5-1B2A-7044-ABED-A2EA9D3410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E7C97A-6AFE-BA41-BC45-15D4D81A85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937D3B-609D-CC4B-9CA0-D96FDE7653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5075FB-E2AB-6C47-8042-6BC10DCD7A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0B3B90-58BD-0947-A634-95E7A72B6B83}"/>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8" name="Footer Placeholder 7">
            <a:extLst>
              <a:ext uri="{FF2B5EF4-FFF2-40B4-BE49-F238E27FC236}">
                <a16:creationId xmlns:a16="http://schemas.microsoft.com/office/drawing/2014/main" id="{7CF97653-B51D-F14F-8107-3652DC6706E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F901BB-C6FD-AD40-9ECC-EA0970B39E0B}"/>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1164002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CC9C-0E07-3148-B27F-AFDD00E887D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8991D0-3C59-2D4C-912E-1A48B7DF2620}"/>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4" name="Footer Placeholder 3">
            <a:extLst>
              <a:ext uri="{FF2B5EF4-FFF2-40B4-BE49-F238E27FC236}">
                <a16:creationId xmlns:a16="http://schemas.microsoft.com/office/drawing/2014/main" id="{041C0BB0-8AF1-2E47-A494-B584412AD5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5BFB15-F86E-E540-8DBB-6D3F61C08388}"/>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3890982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01EFD9-4D8F-3044-91CD-14FE13FA754B}"/>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3" name="Footer Placeholder 2">
            <a:extLst>
              <a:ext uri="{FF2B5EF4-FFF2-40B4-BE49-F238E27FC236}">
                <a16:creationId xmlns:a16="http://schemas.microsoft.com/office/drawing/2014/main" id="{EF6F62AA-29F8-0046-AE63-BC3BFE18776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4211A2-8D66-9948-BC23-1B326C2560E5}"/>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4173621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F0958-89A5-5440-9C65-148195E4AF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98B7D0-9B34-CB49-AE7F-E1EAF66B00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B38976-47B7-2B48-8D7B-7A87AC0687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38E771-3AF9-9149-A5CB-E6CCAFBAD996}"/>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6" name="Footer Placeholder 5">
            <a:extLst>
              <a:ext uri="{FF2B5EF4-FFF2-40B4-BE49-F238E27FC236}">
                <a16:creationId xmlns:a16="http://schemas.microsoft.com/office/drawing/2014/main" id="{D43B9CEE-FED5-254C-9CC0-A5E97326F2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86E75A-FFC2-0746-A7D9-3E875D8B21C1}"/>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3256102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637BB-7B68-6843-80E8-5A54F6969B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D6906C-9CD1-2344-9FB6-B6CEB901E2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3E5E43E-BF76-E64A-A319-652672F56A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AD3B5F-4157-B941-A6AB-E09B6B37E0F3}"/>
              </a:ext>
            </a:extLst>
          </p:cNvPr>
          <p:cNvSpPr>
            <a:spLocks noGrp="1"/>
          </p:cNvSpPr>
          <p:nvPr>
            <p:ph type="dt" sz="half" idx="10"/>
          </p:nvPr>
        </p:nvSpPr>
        <p:spPr/>
        <p:txBody>
          <a:bodyPr/>
          <a:lstStyle/>
          <a:p>
            <a:fld id="{7728BA28-E932-2A46-A7FE-79CBD5A75959}" type="datetimeFigureOut">
              <a:rPr lang="en-US" smtClean="0"/>
              <a:t>6/24/19</a:t>
            </a:fld>
            <a:endParaRPr lang="en-US"/>
          </a:p>
        </p:txBody>
      </p:sp>
      <p:sp>
        <p:nvSpPr>
          <p:cNvPr id="6" name="Footer Placeholder 5">
            <a:extLst>
              <a:ext uri="{FF2B5EF4-FFF2-40B4-BE49-F238E27FC236}">
                <a16:creationId xmlns:a16="http://schemas.microsoft.com/office/drawing/2014/main" id="{FAEBC695-EB99-B749-B448-6E90AD356D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24122D-94C2-BF49-9E24-91222A9940B8}"/>
              </a:ext>
            </a:extLst>
          </p:cNvPr>
          <p:cNvSpPr>
            <a:spLocks noGrp="1"/>
          </p:cNvSpPr>
          <p:nvPr>
            <p:ph type="sldNum" sz="quarter" idx="12"/>
          </p:nvPr>
        </p:nvSpPr>
        <p:spPr/>
        <p:txBody>
          <a:bodyPr/>
          <a:lstStyle/>
          <a:p>
            <a:fld id="{D822D650-8E34-1E46-AED2-B08CBD50D85B}" type="slidenum">
              <a:rPr lang="en-US" smtClean="0"/>
              <a:t>‹#›</a:t>
            </a:fld>
            <a:endParaRPr lang="en-US"/>
          </a:p>
        </p:txBody>
      </p:sp>
    </p:spTree>
    <p:extLst>
      <p:ext uri="{BB962C8B-B14F-4D97-AF65-F5344CB8AC3E}">
        <p14:creationId xmlns:p14="http://schemas.microsoft.com/office/powerpoint/2010/main" val="1316270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0C2B93-5DED-6E4C-8144-6EA6DDB78E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F975C1-D3BA-6846-97E1-2FF29C57A9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202583-46C6-BC44-95EC-30242B3830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8BA28-E932-2A46-A7FE-79CBD5A75959}" type="datetimeFigureOut">
              <a:rPr lang="en-US" smtClean="0"/>
              <a:t>6/24/19</a:t>
            </a:fld>
            <a:endParaRPr lang="en-US"/>
          </a:p>
        </p:txBody>
      </p:sp>
      <p:sp>
        <p:nvSpPr>
          <p:cNvPr id="5" name="Footer Placeholder 4">
            <a:extLst>
              <a:ext uri="{FF2B5EF4-FFF2-40B4-BE49-F238E27FC236}">
                <a16:creationId xmlns:a16="http://schemas.microsoft.com/office/drawing/2014/main" id="{32AB09BD-6D85-6941-B3F9-A6B530EA61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4DD8FC9-0404-6649-A8A9-F6CA321A56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22D650-8E34-1E46-AED2-B08CBD50D85B}" type="slidenum">
              <a:rPr lang="en-US" smtClean="0"/>
              <a:t>‹#›</a:t>
            </a:fld>
            <a:endParaRPr lang="en-US"/>
          </a:p>
        </p:txBody>
      </p:sp>
    </p:spTree>
    <p:extLst>
      <p:ext uri="{BB962C8B-B14F-4D97-AF65-F5344CB8AC3E}">
        <p14:creationId xmlns:p14="http://schemas.microsoft.com/office/powerpoint/2010/main" val="31212536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FF2C32-E1F6-5848-AD57-2113B5F2CAE0}"/>
              </a:ext>
            </a:extLst>
          </p:cNvPr>
          <p:cNvPicPr>
            <a:picLocks noChangeAspect="1"/>
          </p:cNvPicPr>
          <p:nvPr/>
        </p:nvPicPr>
        <p:blipFill>
          <a:blip r:embed="rId3"/>
          <a:stretch>
            <a:fillRect/>
          </a:stretch>
        </p:blipFill>
        <p:spPr>
          <a:xfrm>
            <a:off x="838830" y="5541920"/>
            <a:ext cx="4310023" cy="618026"/>
          </a:xfrm>
          <a:prstGeom prst="rect">
            <a:avLst/>
          </a:prstGeom>
        </p:spPr>
      </p:pic>
      <p:sp>
        <p:nvSpPr>
          <p:cNvPr id="6" name="TextBox 5">
            <a:extLst>
              <a:ext uri="{FF2B5EF4-FFF2-40B4-BE49-F238E27FC236}">
                <a16:creationId xmlns:a16="http://schemas.microsoft.com/office/drawing/2014/main" id="{1C3DEE56-5877-B042-B54C-681037453B66}"/>
              </a:ext>
            </a:extLst>
          </p:cNvPr>
          <p:cNvSpPr txBox="1"/>
          <p:nvPr/>
        </p:nvSpPr>
        <p:spPr>
          <a:xfrm>
            <a:off x="838830" y="1723001"/>
            <a:ext cx="7263770" cy="2677656"/>
          </a:xfrm>
          <a:prstGeom prst="rect">
            <a:avLst/>
          </a:prstGeom>
          <a:noFill/>
        </p:spPr>
        <p:txBody>
          <a:bodyPr wrap="square" rtlCol="0">
            <a:spAutoFit/>
          </a:bodyPr>
          <a:lstStyle/>
          <a:p>
            <a:r>
              <a:rPr lang="en-US" sz="4000" b="1" dirty="0">
                <a:latin typeface="FreightSans Pro Semibold" panose="02000606030000020004" pitchFamily="2" charset="0"/>
              </a:rPr>
              <a:t>Perspective on Web Game Tech from the Instant Games team</a:t>
            </a:r>
          </a:p>
          <a:p>
            <a:endParaRPr lang="en-US" sz="4000" b="1" dirty="0">
              <a:latin typeface="FreightSans Pro Semibold" panose="02000606030000020004" pitchFamily="2" charset="0"/>
            </a:endParaRPr>
          </a:p>
          <a:p>
            <a:r>
              <a:rPr lang="en-US" sz="2400" b="1" dirty="0">
                <a:latin typeface="FreightSans Pro Semibold" panose="02000606030000020004" pitchFamily="2" charset="0"/>
              </a:rPr>
              <a:t>Chris Hawkins</a:t>
            </a:r>
          </a:p>
          <a:p>
            <a:r>
              <a:rPr lang="en-US" sz="2400" dirty="0">
                <a:latin typeface="FreightSans Pro Medium" panose="02000606030000020004" pitchFamily="2" charset="0"/>
              </a:rPr>
              <a:t>Partner Engineer, Facebook</a:t>
            </a:r>
          </a:p>
        </p:txBody>
      </p:sp>
    </p:spTree>
    <p:extLst>
      <p:ext uri="{BB962C8B-B14F-4D97-AF65-F5344CB8AC3E}">
        <p14:creationId xmlns:p14="http://schemas.microsoft.com/office/powerpoint/2010/main" val="1968271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3E436F5-E296-CF43-A41A-0CB657119879}"/>
              </a:ext>
            </a:extLst>
          </p:cNvPr>
          <p:cNvSpPr>
            <a:spLocks noGrp="1"/>
          </p:cNvSpPr>
          <p:nvPr>
            <p:ph type="title"/>
          </p:nvPr>
        </p:nvSpPr>
        <p:spPr>
          <a:xfrm>
            <a:off x="839788" y="365126"/>
            <a:ext cx="10515600" cy="972468"/>
          </a:xfrm>
        </p:spPr>
        <p:txBody>
          <a:bodyPr>
            <a:normAutofit/>
          </a:bodyPr>
          <a:lstStyle/>
          <a:p>
            <a:r>
              <a:rPr lang="en-US" sz="3200" dirty="0">
                <a:latin typeface="FreightSans Pro Book" panose="02000606030000020004" pitchFamily="2" charset="0"/>
              </a:rPr>
              <a:t>Quick Intro to Instant Games</a:t>
            </a:r>
          </a:p>
        </p:txBody>
      </p:sp>
      <p:pic>
        <p:nvPicPr>
          <p:cNvPr id="16" name="Picture 15">
            <a:extLst>
              <a:ext uri="{FF2B5EF4-FFF2-40B4-BE49-F238E27FC236}">
                <a16:creationId xmlns:a16="http://schemas.microsoft.com/office/drawing/2014/main" id="{4D6F9F32-2722-6B44-89F3-733E0163ABCC}"/>
              </a:ext>
            </a:extLst>
          </p:cNvPr>
          <p:cNvPicPr>
            <a:picLocks noChangeAspect="1"/>
          </p:cNvPicPr>
          <p:nvPr/>
        </p:nvPicPr>
        <p:blipFill>
          <a:blip r:embed="rId3"/>
          <a:stretch>
            <a:fillRect/>
          </a:stretch>
        </p:blipFill>
        <p:spPr>
          <a:xfrm>
            <a:off x="6451600" y="0"/>
            <a:ext cx="6858000" cy="6858000"/>
          </a:xfrm>
          <a:prstGeom prst="rect">
            <a:avLst/>
          </a:prstGeom>
        </p:spPr>
      </p:pic>
      <p:sp>
        <p:nvSpPr>
          <p:cNvPr id="17" name="Rectangle 16">
            <a:extLst>
              <a:ext uri="{FF2B5EF4-FFF2-40B4-BE49-F238E27FC236}">
                <a16:creationId xmlns:a16="http://schemas.microsoft.com/office/drawing/2014/main" id="{9EC0D91F-B14A-1C4D-9D19-345FD35CC1D3}"/>
              </a:ext>
            </a:extLst>
          </p:cNvPr>
          <p:cNvSpPr/>
          <p:nvPr/>
        </p:nvSpPr>
        <p:spPr>
          <a:xfrm>
            <a:off x="954088" y="1930400"/>
            <a:ext cx="1878012" cy="1231900"/>
          </a:xfrm>
          <a:prstGeom prst="rect">
            <a:avLst/>
          </a:prstGeom>
          <a:ln>
            <a:solidFill>
              <a:schemeClr val="tx1">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FreightSans Pro Book" panose="02000606030000020004" pitchFamily="2" charset="0"/>
              </a:rPr>
              <a:t>Game</a:t>
            </a:r>
          </a:p>
        </p:txBody>
      </p:sp>
      <p:sp>
        <p:nvSpPr>
          <p:cNvPr id="18" name="TextBox 17">
            <a:extLst>
              <a:ext uri="{FF2B5EF4-FFF2-40B4-BE49-F238E27FC236}">
                <a16:creationId xmlns:a16="http://schemas.microsoft.com/office/drawing/2014/main" id="{591542AB-C737-B547-A529-764734920F93}"/>
              </a:ext>
            </a:extLst>
          </p:cNvPr>
          <p:cNvSpPr txBox="1"/>
          <p:nvPr/>
        </p:nvSpPr>
        <p:spPr>
          <a:xfrm>
            <a:off x="2146300" y="3162300"/>
            <a:ext cx="779381" cy="276999"/>
          </a:xfrm>
          <a:prstGeom prst="rect">
            <a:avLst/>
          </a:prstGeom>
          <a:noFill/>
        </p:spPr>
        <p:txBody>
          <a:bodyPr wrap="none" rtlCol="0">
            <a:spAutoFit/>
          </a:bodyPr>
          <a:lstStyle/>
          <a:p>
            <a:pPr algn="r"/>
            <a:r>
              <a:rPr lang="en-US" sz="1200" dirty="0">
                <a:solidFill>
                  <a:schemeClr val="tx1">
                    <a:lumMod val="75000"/>
                    <a:lumOff val="25000"/>
                  </a:schemeClr>
                </a:solidFill>
                <a:latin typeface="Consolas" panose="020B0609020204030204" pitchFamily="49" charset="0"/>
                <a:cs typeface="Consolas" panose="020B0609020204030204" pitchFamily="49" charset="0"/>
              </a:rPr>
              <a:t>WEBVIEW</a:t>
            </a:r>
          </a:p>
        </p:txBody>
      </p:sp>
      <p:sp>
        <p:nvSpPr>
          <p:cNvPr id="19" name="Rectangle 18">
            <a:extLst>
              <a:ext uri="{FF2B5EF4-FFF2-40B4-BE49-F238E27FC236}">
                <a16:creationId xmlns:a16="http://schemas.microsoft.com/office/drawing/2014/main" id="{070E0438-131A-1D40-B144-472686D30D66}"/>
              </a:ext>
            </a:extLst>
          </p:cNvPr>
          <p:cNvSpPr/>
          <p:nvPr/>
        </p:nvSpPr>
        <p:spPr>
          <a:xfrm>
            <a:off x="4386427" y="1930400"/>
            <a:ext cx="1878012" cy="1231900"/>
          </a:xfrm>
          <a:prstGeom prst="rect">
            <a:avLst/>
          </a:prstGeom>
          <a:ln>
            <a:solidFill>
              <a:schemeClr val="tx1">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FreightSans Pro Book" panose="02000606030000020004" pitchFamily="2" charset="0"/>
              </a:rPr>
              <a:t>Facebook</a:t>
            </a:r>
          </a:p>
        </p:txBody>
      </p:sp>
      <p:sp>
        <p:nvSpPr>
          <p:cNvPr id="20" name="TextBox 19">
            <a:extLst>
              <a:ext uri="{FF2B5EF4-FFF2-40B4-BE49-F238E27FC236}">
                <a16:creationId xmlns:a16="http://schemas.microsoft.com/office/drawing/2014/main" id="{63FC81DE-DF2C-4C41-A84F-69B2FA9334F2}"/>
              </a:ext>
            </a:extLst>
          </p:cNvPr>
          <p:cNvSpPr txBox="1"/>
          <p:nvPr/>
        </p:nvSpPr>
        <p:spPr>
          <a:xfrm>
            <a:off x="5663599" y="3162300"/>
            <a:ext cx="694421" cy="276999"/>
          </a:xfrm>
          <a:prstGeom prst="rect">
            <a:avLst/>
          </a:prstGeom>
          <a:noFill/>
        </p:spPr>
        <p:txBody>
          <a:bodyPr wrap="none" rtlCol="0">
            <a:spAutoFit/>
          </a:bodyPr>
          <a:lstStyle/>
          <a:p>
            <a:pPr algn="r"/>
            <a:r>
              <a:rPr lang="en-US" sz="1200" dirty="0">
                <a:solidFill>
                  <a:schemeClr val="tx1">
                    <a:lumMod val="75000"/>
                    <a:lumOff val="25000"/>
                  </a:schemeClr>
                </a:solidFill>
                <a:latin typeface="Consolas" panose="020B0609020204030204" pitchFamily="49" charset="0"/>
                <a:cs typeface="Consolas" panose="020B0609020204030204" pitchFamily="49" charset="0"/>
              </a:rPr>
              <a:t>NATIVE</a:t>
            </a:r>
          </a:p>
        </p:txBody>
      </p:sp>
      <p:cxnSp>
        <p:nvCxnSpPr>
          <p:cNvPr id="22" name="Straight Arrow Connector 21">
            <a:extLst>
              <a:ext uri="{FF2B5EF4-FFF2-40B4-BE49-F238E27FC236}">
                <a16:creationId xmlns:a16="http://schemas.microsoft.com/office/drawing/2014/main" id="{FF07A604-A488-6D41-9A41-CC4A156CF086}"/>
              </a:ext>
            </a:extLst>
          </p:cNvPr>
          <p:cNvCxnSpPr>
            <a:stCxn id="17" idx="3"/>
            <a:endCxn id="19" idx="1"/>
          </p:cNvCxnSpPr>
          <p:nvPr/>
        </p:nvCxnSpPr>
        <p:spPr>
          <a:xfrm>
            <a:off x="2832100" y="2546350"/>
            <a:ext cx="1554327" cy="0"/>
          </a:xfrm>
          <a:prstGeom prst="straightConnector1">
            <a:avLst/>
          </a:prstGeom>
          <a:ln>
            <a:solidFill>
              <a:schemeClr val="tx1">
                <a:lumMod val="65000"/>
                <a:lumOff val="3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7F723E4-1D77-A349-8706-FEFB5E05595A}"/>
              </a:ext>
            </a:extLst>
          </p:cNvPr>
          <p:cNvSpPr txBox="1"/>
          <p:nvPr/>
        </p:nvSpPr>
        <p:spPr>
          <a:xfrm>
            <a:off x="2872594" y="2569494"/>
            <a:ext cx="1513833" cy="276999"/>
          </a:xfrm>
          <a:prstGeom prst="rect">
            <a:avLst/>
          </a:prstGeom>
          <a:noFill/>
        </p:spPr>
        <p:txBody>
          <a:bodyPr wrap="square" rtlCol="0">
            <a:spAutoFit/>
          </a:bodyPr>
          <a:lstStyle/>
          <a:p>
            <a:pPr algn="ctr"/>
            <a:r>
              <a:rPr lang="en-US" sz="1200" dirty="0">
                <a:solidFill>
                  <a:schemeClr val="tx1">
                    <a:lumMod val="75000"/>
                    <a:lumOff val="25000"/>
                  </a:schemeClr>
                </a:solidFill>
                <a:latin typeface="Consolas" panose="020B0609020204030204" pitchFamily="49" charset="0"/>
                <a:cs typeface="Consolas" panose="020B0609020204030204" pitchFamily="49" charset="0"/>
              </a:rPr>
              <a:t>JS BRIDGE</a:t>
            </a:r>
          </a:p>
        </p:txBody>
      </p:sp>
      <p:sp>
        <p:nvSpPr>
          <p:cNvPr id="26" name="Content Placeholder 7">
            <a:extLst>
              <a:ext uri="{FF2B5EF4-FFF2-40B4-BE49-F238E27FC236}">
                <a16:creationId xmlns:a16="http://schemas.microsoft.com/office/drawing/2014/main" id="{1128E0F2-8119-5E47-90A7-AEF0A4654792}"/>
              </a:ext>
            </a:extLst>
          </p:cNvPr>
          <p:cNvSpPr>
            <a:spLocks noGrp="1"/>
          </p:cNvSpPr>
          <p:nvPr>
            <p:ph sz="half" idx="2"/>
          </p:nvPr>
        </p:nvSpPr>
        <p:spPr>
          <a:xfrm>
            <a:off x="954088" y="3937000"/>
            <a:ext cx="2085893" cy="2252663"/>
          </a:xfrm>
        </p:spPr>
        <p:txBody>
          <a:bodyPr>
            <a:normAutofit/>
          </a:bodyPr>
          <a:lstStyle/>
          <a:p>
            <a:r>
              <a:rPr lang="en-US" sz="1800" dirty="0">
                <a:latin typeface="FreightSans Pro Book" panose="02000606030000020004" pitchFamily="2" charset="0"/>
              </a:rPr>
              <a:t>Game logic</a:t>
            </a:r>
          </a:p>
          <a:p>
            <a:r>
              <a:rPr lang="en-US" sz="1800" dirty="0">
                <a:latin typeface="FreightSans Pro Book" panose="02000606030000020004" pitchFamily="2" charset="0"/>
              </a:rPr>
              <a:t>Graphics</a:t>
            </a:r>
          </a:p>
          <a:p>
            <a:r>
              <a:rPr lang="en-US" sz="1800" dirty="0">
                <a:latin typeface="FreightSans Pro Book" panose="02000606030000020004" pitchFamily="2" charset="0"/>
              </a:rPr>
              <a:t>Audio</a:t>
            </a:r>
          </a:p>
          <a:p>
            <a:r>
              <a:rPr lang="en-US" sz="1800" dirty="0">
                <a:latin typeface="FreightSans Pro Book" panose="02000606030000020004" pitchFamily="2" charset="0"/>
              </a:rPr>
              <a:t>Input</a:t>
            </a:r>
          </a:p>
          <a:p>
            <a:r>
              <a:rPr lang="en-US" sz="1800" dirty="0">
                <a:latin typeface="FreightSans Pro Book" panose="02000606030000020004" pitchFamily="2" charset="0"/>
              </a:rPr>
              <a:t>(Hosted on our CDN)</a:t>
            </a:r>
          </a:p>
          <a:p>
            <a:endParaRPr lang="en-US" sz="1800" dirty="0">
              <a:latin typeface="FreightSans Pro Book" panose="02000606030000020004" pitchFamily="2" charset="0"/>
            </a:endParaRPr>
          </a:p>
        </p:txBody>
      </p:sp>
      <p:sp>
        <p:nvSpPr>
          <p:cNvPr id="27" name="Content Placeholder 7">
            <a:extLst>
              <a:ext uri="{FF2B5EF4-FFF2-40B4-BE49-F238E27FC236}">
                <a16:creationId xmlns:a16="http://schemas.microsoft.com/office/drawing/2014/main" id="{3E1294F8-3AFB-EB4C-BFC2-0D644CA25F4C}"/>
              </a:ext>
            </a:extLst>
          </p:cNvPr>
          <p:cNvSpPr txBox="1">
            <a:spLocks/>
          </p:cNvSpPr>
          <p:nvPr/>
        </p:nvSpPr>
        <p:spPr>
          <a:xfrm>
            <a:off x="4386427" y="3936999"/>
            <a:ext cx="2085893" cy="2252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FreightSans Pro Book" panose="02000606030000020004" pitchFamily="2" charset="0"/>
              </a:rPr>
              <a:t>Authentication</a:t>
            </a:r>
          </a:p>
          <a:p>
            <a:r>
              <a:rPr lang="en-US" sz="1800" dirty="0">
                <a:latin typeface="FreightSans Pro Book" panose="02000606030000020004" pitchFamily="2" charset="0"/>
              </a:rPr>
              <a:t>Ads</a:t>
            </a:r>
          </a:p>
          <a:p>
            <a:r>
              <a:rPr lang="en-US" sz="1800" dirty="0">
                <a:latin typeface="FreightSans Pro Book" panose="02000606030000020004" pitchFamily="2" charset="0"/>
              </a:rPr>
              <a:t>IAP</a:t>
            </a:r>
          </a:p>
          <a:p>
            <a:r>
              <a:rPr lang="en-US" sz="1800" dirty="0">
                <a:latin typeface="FreightSans Pro Book" panose="02000606030000020004" pitchFamily="2" charset="0"/>
              </a:rPr>
              <a:t>Platform UI (e.g. friend selector)</a:t>
            </a:r>
          </a:p>
          <a:p>
            <a:endParaRPr lang="en-US" sz="1800" dirty="0">
              <a:latin typeface="FreightSans Pro Book" panose="02000606030000020004" pitchFamily="2" charset="0"/>
            </a:endParaRPr>
          </a:p>
        </p:txBody>
      </p:sp>
    </p:spTree>
    <p:extLst>
      <p:ext uri="{BB962C8B-B14F-4D97-AF65-F5344CB8AC3E}">
        <p14:creationId xmlns:p14="http://schemas.microsoft.com/office/powerpoint/2010/main" val="113575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3E436F5-E296-CF43-A41A-0CB657119879}"/>
              </a:ext>
            </a:extLst>
          </p:cNvPr>
          <p:cNvSpPr>
            <a:spLocks noGrp="1"/>
          </p:cNvSpPr>
          <p:nvPr>
            <p:ph type="title"/>
          </p:nvPr>
        </p:nvSpPr>
        <p:spPr>
          <a:xfrm>
            <a:off x="839788" y="365126"/>
            <a:ext cx="10515600" cy="972468"/>
          </a:xfrm>
        </p:spPr>
        <p:txBody>
          <a:bodyPr>
            <a:normAutofit/>
          </a:bodyPr>
          <a:lstStyle/>
          <a:p>
            <a:r>
              <a:rPr lang="en-US" sz="3200" dirty="0">
                <a:latin typeface="FreightSans Pro Book" panose="02000606030000020004" pitchFamily="2" charset="0"/>
              </a:rPr>
              <a:t>Our Goals</a:t>
            </a:r>
          </a:p>
        </p:txBody>
      </p:sp>
      <p:sp>
        <p:nvSpPr>
          <p:cNvPr id="9" name="Text Placeholder 8">
            <a:extLst>
              <a:ext uri="{FF2B5EF4-FFF2-40B4-BE49-F238E27FC236}">
                <a16:creationId xmlns:a16="http://schemas.microsoft.com/office/drawing/2014/main" id="{2DDF8EBD-E3FF-7A41-BEB6-85135D1152F4}"/>
              </a:ext>
            </a:extLst>
          </p:cNvPr>
          <p:cNvSpPr>
            <a:spLocks noGrp="1"/>
          </p:cNvSpPr>
          <p:nvPr>
            <p:ph type="body" idx="1"/>
          </p:nvPr>
        </p:nvSpPr>
        <p:spPr>
          <a:xfrm>
            <a:off x="839788" y="1337594"/>
            <a:ext cx="5157787" cy="823912"/>
          </a:xfrm>
        </p:spPr>
        <p:txBody>
          <a:bodyPr anchor="ctr"/>
          <a:lstStyle/>
          <a:p>
            <a:r>
              <a:rPr lang="en-US" dirty="0">
                <a:latin typeface="FreightSans Pro Semibold" panose="02000606030000020004" pitchFamily="2" charset="0"/>
              </a:rPr>
              <a:t>Problems we want to solve</a:t>
            </a:r>
          </a:p>
        </p:txBody>
      </p:sp>
      <p:sp>
        <p:nvSpPr>
          <p:cNvPr id="8" name="Content Placeholder 7">
            <a:extLst>
              <a:ext uri="{FF2B5EF4-FFF2-40B4-BE49-F238E27FC236}">
                <a16:creationId xmlns:a16="http://schemas.microsoft.com/office/drawing/2014/main" id="{7C302C45-7815-7246-8AA6-0CF8409B6901}"/>
              </a:ext>
            </a:extLst>
          </p:cNvPr>
          <p:cNvSpPr>
            <a:spLocks noGrp="1"/>
          </p:cNvSpPr>
          <p:nvPr>
            <p:ph sz="half" idx="2"/>
          </p:nvPr>
        </p:nvSpPr>
        <p:spPr>
          <a:xfrm>
            <a:off x="839788" y="2161506"/>
            <a:ext cx="5157787" cy="4028157"/>
          </a:xfrm>
        </p:spPr>
        <p:txBody>
          <a:bodyPr>
            <a:normAutofit/>
          </a:bodyPr>
          <a:lstStyle/>
          <a:p>
            <a:r>
              <a:rPr lang="en-US" sz="2400" dirty="0">
                <a:latin typeface="FreightSans Pro Book" panose="02000606030000020004" pitchFamily="2" charset="0"/>
              </a:rPr>
              <a:t>Instant Games need to be able to monetize effectively</a:t>
            </a:r>
          </a:p>
          <a:p>
            <a:endParaRPr lang="en-US" sz="2400" dirty="0">
              <a:latin typeface="FreightSans Pro Book" panose="02000606030000020004" pitchFamily="2" charset="0"/>
            </a:endParaRPr>
          </a:p>
          <a:p>
            <a:r>
              <a:rPr lang="en-US" sz="2400" dirty="0">
                <a:latin typeface="FreightSans Pro Book" panose="02000606030000020004" pitchFamily="2" charset="0"/>
              </a:rPr>
              <a:t>Instant Games should be able to tap into a social network in order to be played together</a:t>
            </a:r>
          </a:p>
          <a:p>
            <a:endParaRPr lang="en-US" sz="2400" dirty="0">
              <a:latin typeface="FreightSans Pro Book" panose="02000606030000020004" pitchFamily="2" charset="0"/>
            </a:endParaRPr>
          </a:p>
          <a:p>
            <a:r>
              <a:rPr lang="en-US" sz="2400" dirty="0">
                <a:latin typeface="FreightSans Pro Book" panose="02000606030000020004" pitchFamily="2" charset="0"/>
              </a:rPr>
              <a:t>Instant Games should be developed by trusted developers and be positive experiences for players</a:t>
            </a:r>
          </a:p>
          <a:p>
            <a:endParaRPr lang="en-US" sz="2400" dirty="0">
              <a:latin typeface="FreightSans Pro Book" panose="02000606030000020004" pitchFamily="2" charset="0"/>
            </a:endParaRPr>
          </a:p>
        </p:txBody>
      </p:sp>
      <p:sp>
        <p:nvSpPr>
          <p:cNvPr id="10" name="Text Placeholder 9">
            <a:extLst>
              <a:ext uri="{FF2B5EF4-FFF2-40B4-BE49-F238E27FC236}">
                <a16:creationId xmlns:a16="http://schemas.microsoft.com/office/drawing/2014/main" id="{660EFA55-5EE6-9149-AFC3-789B671571EF}"/>
              </a:ext>
            </a:extLst>
          </p:cNvPr>
          <p:cNvSpPr>
            <a:spLocks noGrp="1"/>
          </p:cNvSpPr>
          <p:nvPr>
            <p:ph type="body" sz="quarter" idx="3"/>
          </p:nvPr>
        </p:nvSpPr>
        <p:spPr>
          <a:xfrm>
            <a:off x="6172200" y="1337594"/>
            <a:ext cx="5183188" cy="823912"/>
          </a:xfrm>
        </p:spPr>
        <p:txBody>
          <a:bodyPr vert="horz" lIns="91440" tIns="45720" rIns="91440" bIns="45720" rtlCol="0" anchor="ctr">
            <a:normAutofit/>
          </a:bodyPr>
          <a:lstStyle/>
          <a:p>
            <a:r>
              <a:rPr lang="en-US" dirty="0">
                <a:latin typeface="FreightSans Pro Semibold" panose="02000606030000020004" pitchFamily="2" charset="0"/>
              </a:rPr>
              <a:t>Problems we would like help with</a:t>
            </a:r>
          </a:p>
        </p:txBody>
      </p:sp>
      <p:sp>
        <p:nvSpPr>
          <p:cNvPr id="11" name="Content Placeholder 10">
            <a:extLst>
              <a:ext uri="{FF2B5EF4-FFF2-40B4-BE49-F238E27FC236}">
                <a16:creationId xmlns:a16="http://schemas.microsoft.com/office/drawing/2014/main" id="{8A14D113-60D3-814F-B82B-EB4FFAC05A17}"/>
              </a:ext>
            </a:extLst>
          </p:cNvPr>
          <p:cNvSpPr>
            <a:spLocks noGrp="1"/>
          </p:cNvSpPr>
          <p:nvPr>
            <p:ph sz="quarter" idx="4"/>
          </p:nvPr>
        </p:nvSpPr>
        <p:spPr>
          <a:xfrm>
            <a:off x="6172200" y="2161506"/>
            <a:ext cx="5183188" cy="4028157"/>
          </a:xfrm>
        </p:spPr>
        <p:txBody>
          <a:bodyPr vert="horz" lIns="91440" tIns="45720" rIns="91440" bIns="45720" rtlCol="0">
            <a:normAutofit/>
          </a:bodyPr>
          <a:lstStyle/>
          <a:p>
            <a:r>
              <a:rPr lang="en-US" sz="2400" dirty="0">
                <a:latin typeface="FreightSans Pro Book" panose="02000606030000020004" pitchFamily="2" charset="0"/>
              </a:rPr>
              <a:t>High game fidelity is harder to achieve on Instant Games (graphics, input)</a:t>
            </a:r>
          </a:p>
          <a:p>
            <a:endParaRPr lang="en-US" sz="2400" dirty="0">
              <a:latin typeface="FreightSans Pro Book" panose="02000606030000020004" pitchFamily="2" charset="0"/>
            </a:endParaRPr>
          </a:p>
          <a:p>
            <a:r>
              <a:rPr lang="en-US" sz="2400" dirty="0">
                <a:latin typeface="FreightSans Pro Book" panose="02000606030000020004" pitchFamily="2" charset="0"/>
              </a:rPr>
              <a:t>Battery life, crashing issues, performance</a:t>
            </a:r>
          </a:p>
          <a:p>
            <a:endParaRPr lang="en-US" sz="2400" dirty="0">
              <a:latin typeface="FreightSans Pro Book" panose="02000606030000020004" pitchFamily="2" charset="0"/>
            </a:endParaRPr>
          </a:p>
          <a:p>
            <a:r>
              <a:rPr lang="en-US" sz="2400" dirty="0">
                <a:latin typeface="FreightSans Pro Book" panose="02000606030000020004" pitchFamily="2" charset="0"/>
              </a:rPr>
              <a:t>Protecting assets in developer’s games</a:t>
            </a:r>
          </a:p>
        </p:txBody>
      </p:sp>
    </p:spTree>
    <p:extLst>
      <p:ext uri="{BB962C8B-B14F-4D97-AF65-F5344CB8AC3E}">
        <p14:creationId xmlns:p14="http://schemas.microsoft.com/office/powerpoint/2010/main" val="1207532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3E436F5-E296-CF43-A41A-0CB657119879}"/>
              </a:ext>
            </a:extLst>
          </p:cNvPr>
          <p:cNvSpPr>
            <a:spLocks noGrp="1"/>
          </p:cNvSpPr>
          <p:nvPr>
            <p:ph type="title"/>
          </p:nvPr>
        </p:nvSpPr>
        <p:spPr>
          <a:xfrm>
            <a:off x="839788" y="365126"/>
            <a:ext cx="10515600" cy="972468"/>
          </a:xfrm>
        </p:spPr>
        <p:txBody>
          <a:bodyPr>
            <a:normAutofit/>
          </a:bodyPr>
          <a:lstStyle/>
          <a:p>
            <a:r>
              <a:rPr lang="en-US" sz="3200" dirty="0">
                <a:latin typeface="FreightSans Pro Book" panose="02000606030000020004" pitchFamily="2" charset="0"/>
              </a:rPr>
              <a:t>Notable issues for Instant Game developers</a:t>
            </a:r>
          </a:p>
        </p:txBody>
      </p:sp>
      <p:sp>
        <p:nvSpPr>
          <p:cNvPr id="8" name="Content Placeholder 7">
            <a:extLst>
              <a:ext uri="{FF2B5EF4-FFF2-40B4-BE49-F238E27FC236}">
                <a16:creationId xmlns:a16="http://schemas.microsoft.com/office/drawing/2014/main" id="{7C302C45-7815-7246-8AA6-0CF8409B6901}"/>
              </a:ext>
            </a:extLst>
          </p:cNvPr>
          <p:cNvSpPr>
            <a:spLocks noGrp="1"/>
          </p:cNvSpPr>
          <p:nvPr>
            <p:ph sz="half" idx="2"/>
          </p:nvPr>
        </p:nvSpPr>
        <p:spPr>
          <a:xfrm>
            <a:off x="839788" y="1473200"/>
            <a:ext cx="5157787" cy="4716463"/>
          </a:xfrm>
        </p:spPr>
        <p:txBody>
          <a:bodyPr>
            <a:normAutofit/>
          </a:bodyPr>
          <a:lstStyle/>
          <a:p>
            <a:r>
              <a:rPr lang="en-US" sz="2400" dirty="0">
                <a:latin typeface="FreightSans Pro Book" panose="02000606030000020004" pitchFamily="2" charset="0"/>
              </a:rPr>
              <a:t>Device capabilities are difficult to infer, which makes crashes more likely (e.g. out of memory)</a:t>
            </a:r>
          </a:p>
          <a:p>
            <a:endParaRPr lang="en-US" sz="2400" dirty="0">
              <a:latin typeface="FreightSans Pro Book" panose="02000606030000020004" pitchFamily="2" charset="0"/>
            </a:endParaRPr>
          </a:p>
          <a:p>
            <a:r>
              <a:rPr lang="en-US" sz="2400" dirty="0" err="1">
                <a:latin typeface="FreightSans Pro Book" panose="02000606030000020004" pitchFamily="2" charset="0"/>
              </a:rPr>
              <a:t>Webviews</a:t>
            </a:r>
            <a:r>
              <a:rPr lang="en-US" sz="2400" dirty="0">
                <a:latin typeface="FreightSans Pro Book" panose="02000606030000020004" pitchFamily="2" charset="0"/>
              </a:rPr>
              <a:t> aren’t at feature parity with browsers (web workers, </a:t>
            </a:r>
            <a:r>
              <a:rPr lang="en-US" sz="2400" dirty="0" err="1">
                <a:latin typeface="FreightSans Pro Book" panose="02000606030000020004" pitchFamily="2" charset="0"/>
              </a:rPr>
              <a:t>getUserMedia</a:t>
            </a:r>
            <a:r>
              <a:rPr lang="en-US" sz="2400" dirty="0">
                <a:latin typeface="FreightSans Pro Book" panose="02000606030000020004" pitchFamily="2" charset="0"/>
              </a:rPr>
              <a:t>)</a:t>
            </a:r>
          </a:p>
          <a:p>
            <a:endParaRPr lang="en-US" sz="2400" dirty="0">
              <a:latin typeface="FreightSans Pro Book" panose="02000606030000020004" pitchFamily="2" charset="0"/>
            </a:endParaRPr>
          </a:p>
          <a:p>
            <a:r>
              <a:rPr lang="en-US" sz="2400" dirty="0">
                <a:latin typeface="FreightSans Pro Book" panose="02000606030000020004" pitchFamily="2" charset="0"/>
              </a:rPr>
              <a:t>IP protection for game developers (assets are more easily stolen from web games)</a:t>
            </a:r>
          </a:p>
          <a:p>
            <a:pPr marL="0" indent="0">
              <a:buNone/>
            </a:pPr>
            <a:endParaRPr lang="en-US" sz="2400" dirty="0">
              <a:latin typeface="FreightSans Pro Book" panose="02000606030000020004" pitchFamily="2" charset="0"/>
            </a:endParaRPr>
          </a:p>
        </p:txBody>
      </p:sp>
      <p:sp>
        <p:nvSpPr>
          <p:cNvPr id="11" name="Content Placeholder 10">
            <a:extLst>
              <a:ext uri="{FF2B5EF4-FFF2-40B4-BE49-F238E27FC236}">
                <a16:creationId xmlns:a16="http://schemas.microsoft.com/office/drawing/2014/main" id="{8A14D113-60D3-814F-B82B-EB4FFAC05A17}"/>
              </a:ext>
            </a:extLst>
          </p:cNvPr>
          <p:cNvSpPr>
            <a:spLocks noGrp="1"/>
          </p:cNvSpPr>
          <p:nvPr>
            <p:ph sz="quarter" idx="4"/>
          </p:nvPr>
        </p:nvSpPr>
        <p:spPr>
          <a:xfrm>
            <a:off x="6172200" y="1473200"/>
            <a:ext cx="5183188" cy="4716463"/>
          </a:xfrm>
        </p:spPr>
        <p:txBody>
          <a:bodyPr vert="horz" lIns="91440" tIns="45720" rIns="91440" bIns="45720" rtlCol="0">
            <a:normAutofit/>
          </a:bodyPr>
          <a:lstStyle/>
          <a:p>
            <a:r>
              <a:rPr lang="en-US" sz="2400" dirty="0">
                <a:latin typeface="FreightSans Pro Book" panose="02000606030000020004" pitchFamily="2" charset="0"/>
              </a:rPr>
              <a:t>Caching and loading game assets intelligently</a:t>
            </a:r>
          </a:p>
          <a:p>
            <a:endParaRPr lang="en-US" sz="2400" dirty="0">
              <a:latin typeface="FreightSans Pro Book" panose="02000606030000020004" pitchFamily="2" charset="0"/>
            </a:endParaRPr>
          </a:p>
          <a:p>
            <a:r>
              <a:rPr lang="en-US" sz="2400" dirty="0">
                <a:latin typeface="FreightSans Pro Book" panose="02000606030000020004" pitchFamily="2" charset="0"/>
              </a:rPr>
              <a:t>WASM mobile support and tooling for debugging</a:t>
            </a:r>
          </a:p>
        </p:txBody>
      </p:sp>
    </p:spTree>
    <p:extLst>
      <p:ext uri="{BB962C8B-B14F-4D97-AF65-F5344CB8AC3E}">
        <p14:creationId xmlns:p14="http://schemas.microsoft.com/office/powerpoint/2010/main" val="1826518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fade">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animEffect transition="in" filter="fade">
                                      <p:cBhvr>
                                        <p:cTn id="17" dur="500"/>
                                        <p:tgtEl>
                                          <p:spTgt spid="8">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xEl>
                                              <p:pRg st="0" end="0"/>
                                            </p:txEl>
                                          </p:spTgt>
                                        </p:tgtEl>
                                        <p:attrNameLst>
                                          <p:attrName>style.visibility</p:attrName>
                                        </p:attrNameLst>
                                      </p:cBhvr>
                                      <p:to>
                                        <p:strVal val="visible"/>
                                      </p:to>
                                    </p:set>
                                    <p:animEffect transition="in" filter="fade">
                                      <p:cBhvr>
                                        <p:cTn id="22" dur="500"/>
                                        <p:tgtEl>
                                          <p:spTgt spid="11">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xEl>
                                              <p:pRg st="2" end="2"/>
                                            </p:txEl>
                                          </p:spTgt>
                                        </p:tgtEl>
                                        <p:attrNameLst>
                                          <p:attrName>style.visibility</p:attrName>
                                        </p:attrNameLst>
                                      </p:cBhvr>
                                      <p:to>
                                        <p:strVal val="visible"/>
                                      </p:to>
                                    </p:set>
                                    <p:animEffect transition="in" filter="fade">
                                      <p:cBhvr>
                                        <p:cTn id="2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P spid="11"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3E436F5-E296-CF43-A41A-0CB657119879}"/>
              </a:ext>
            </a:extLst>
          </p:cNvPr>
          <p:cNvSpPr>
            <a:spLocks noGrp="1"/>
          </p:cNvSpPr>
          <p:nvPr>
            <p:ph type="title"/>
          </p:nvPr>
        </p:nvSpPr>
        <p:spPr>
          <a:xfrm>
            <a:off x="839788" y="1963780"/>
            <a:ext cx="10515600" cy="2049420"/>
          </a:xfrm>
        </p:spPr>
        <p:txBody>
          <a:bodyPr>
            <a:normAutofit/>
          </a:bodyPr>
          <a:lstStyle/>
          <a:p>
            <a:r>
              <a:rPr lang="en-US" sz="3200" dirty="0">
                <a:latin typeface="FreightSans Pro Book" panose="02000606030000020004" pitchFamily="2" charset="0"/>
              </a:rPr>
              <a:t>Questions?</a:t>
            </a:r>
            <a:br>
              <a:rPr lang="en-US" sz="3200" dirty="0">
                <a:latin typeface="FreightSans Pro Book" panose="02000606030000020004" pitchFamily="2" charset="0"/>
              </a:rPr>
            </a:br>
            <a:br>
              <a:rPr lang="en-US" sz="3200" dirty="0">
                <a:latin typeface="FreightSans Pro Book" panose="02000606030000020004" pitchFamily="2" charset="0"/>
              </a:rPr>
            </a:br>
            <a:r>
              <a:rPr lang="en-US" sz="3200" b="1" dirty="0" err="1">
                <a:latin typeface="FreightSans Pro Semibold" panose="02000606030000020004" pitchFamily="2" charset="0"/>
              </a:rPr>
              <a:t>chrishawkins@fb.com</a:t>
            </a:r>
            <a:endParaRPr lang="en-US" sz="3200" b="1" dirty="0">
              <a:latin typeface="FreightSans Pro Semibold" panose="02000606030000020004" pitchFamily="2" charset="0"/>
            </a:endParaRPr>
          </a:p>
        </p:txBody>
      </p:sp>
      <p:sp>
        <p:nvSpPr>
          <p:cNvPr id="2" name="TextBox 1">
            <a:extLst>
              <a:ext uri="{FF2B5EF4-FFF2-40B4-BE49-F238E27FC236}">
                <a16:creationId xmlns:a16="http://schemas.microsoft.com/office/drawing/2014/main" id="{FB3AFCA1-D464-8040-A175-746B2066EA8C}"/>
              </a:ext>
            </a:extLst>
          </p:cNvPr>
          <p:cNvSpPr txBox="1"/>
          <p:nvPr/>
        </p:nvSpPr>
        <p:spPr>
          <a:xfrm>
            <a:off x="2010169" y="1080655"/>
            <a:ext cx="184731" cy="369332"/>
          </a:xfrm>
          <a:prstGeom prst="rect">
            <a:avLst/>
          </a:prstGeom>
          <a:noFill/>
        </p:spPr>
        <p:txBody>
          <a:bodyPr wrap="none" rtlCol="0">
            <a:spAutoFit/>
          </a:bodyPr>
          <a:lstStyle/>
          <a:p>
            <a:endParaRPr lang="en-US" dirty="0"/>
          </a:p>
        </p:txBody>
      </p:sp>
      <p:pic>
        <p:nvPicPr>
          <p:cNvPr id="12" name="Picture 11">
            <a:extLst>
              <a:ext uri="{FF2B5EF4-FFF2-40B4-BE49-F238E27FC236}">
                <a16:creationId xmlns:a16="http://schemas.microsoft.com/office/drawing/2014/main" id="{3E1C714B-C644-B749-ABF4-485A3437C601}"/>
              </a:ext>
            </a:extLst>
          </p:cNvPr>
          <p:cNvPicPr>
            <a:picLocks noChangeAspect="1"/>
          </p:cNvPicPr>
          <p:nvPr/>
        </p:nvPicPr>
        <p:blipFill>
          <a:blip r:embed="rId3"/>
          <a:stretch>
            <a:fillRect/>
          </a:stretch>
        </p:blipFill>
        <p:spPr>
          <a:xfrm>
            <a:off x="838830" y="4894220"/>
            <a:ext cx="4310023" cy="618026"/>
          </a:xfrm>
          <a:prstGeom prst="rect">
            <a:avLst/>
          </a:prstGeom>
        </p:spPr>
      </p:pic>
    </p:spTree>
    <p:extLst>
      <p:ext uri="{BB962C8B-B14F-4D97-AF65-F5344CB8AC3E}">
        <p14:creationId xmlns:p14="http://schemas.microsoft.com/office/powerpoint/2010/main" val="10228348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2087</TotalTime>
  <Words>841</Words>
  <Application>Microsoft Macintosh PowerPoint</Application>
  <PresentationFormat>Widescreen</PresentationFormat>
  <Paragraphs>106</Paragraphs>
  <Slides>5</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Calibri</vt:lpstr>
      <vt:lpstr>Calibri Light</vt:lpstr>
      <vt:lpstr>Consolas</vt:lpstr>
      <vt:lpstr>FreightSans Pro Book</vt:lpstr>
      <vt:lpstr>FreightSans Pro Medium</vt:lpstr>
      <vt:lpstr>FreightSans Pro Semibold</vt:lpstr>
      <vt:lpstr>Office Theme</vt:lpstr>
      <vt:lpstr>PowerPoint Presentation</vt:lpstr>
      <vt:lpstr>Quick Intro to Instant Games</vt:lpstr>
      <vt:lpstr>Our Goals</vt:lpstr>
      <vt:lpstr>Notable issues for Instant Game developers</vt:lpstr>
      <vt:lpstr>Questions?  chrishawkins@fb.com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 Hawkins</dc:creator>
  <cp:lastModifiedBy>Chris Hawkins</cp:lastModifiedBy>
  <cp:revision>28</cp:revision>
  <dcterms:created xsi:type="dcterms:W3CDTF">2019-06-18T18:04:28Z</dcterms:created>
  <dcterms:modified xsi:type="dcterms:W3CDTF">2019-06-25T05:46:08Z</dcterms:modified>
</cp:coreProperties>
</file>

<file path=docProps/thumbnail.jpeg>
</file>